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Nuni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7a6b7ad68c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7a6b7ad68c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Brian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7a6b7ad68c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7a6b7ad68c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a6b7ad68c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a6b7ad68c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a6b7ad68c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a6b7ad68c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Brian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a6b7ad68c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a6b7ad68c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Nithin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a6b7ad68c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a6b7ad68c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Shub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6b7ad68c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6b7ad68c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Gyuwon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7a71a70f90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7a71a70f90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of us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a6b7ad68c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a6b7ad68c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a6b7ad68c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a6b7ad68c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a6b7ad68c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a6b7ad68c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a71a70f9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a71a70f9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a6b7ad68c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a6b7ad68c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Shub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a6b7ad68c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a6b7ad68c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Shub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a6b7ad68c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a6b7ad68c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Shub - District Sorting, Filtering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Gyuwon - Rep searching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Brian - Site-wide search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 - 1st viz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Nithin - 2nd viz &amp; 3rd viz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a6b7ad68c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a6b7ad68c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Nithin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Shub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7a6b7ad68c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7a6b7ad68c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Gyuwon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lab.com/shub95/foodmeonce/" TargetMode="External"/><Relationship Id="rId4" Type="http://schemas.openxmlformats.org/officeDocument/2006/relationships/hyperlink" Target="https://documenter.getpostman.com/view/7777503/SVtPXWHE?version=latest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foodmeonce.me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311700" y="744575"/>
            <a:ext cx="8520600" cy="195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mbria"/>
                <a:ea typeface="Cambria"/>
                <a:cs typeface="Cambria"/>
                <a:sym typeface="Cambria"/>
              </a:rPr>
              <a:t>FoodMeOnce</a:t>
            </a:r>
            <a:endParaRPr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mbria"/>
                <a:ea typeface="Cambria"/>
                <a:cs typeface="Cambria"/>
                <a:sym typeface="Cambria"/>
              </a:rPr>
              <a:t>CS 373 Fall 2019 Group 9</a:t>
            </a:r>
            <a:endParaRPr sz="1400"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4550" y="2266958"/>
            <a:ext cx="609600" cy="60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can we do better?</a:t>
            </a:r>
            <a:endParaRPr/>
          </a:p>
        </p:txBody>
      </p:sp>
      <p:sp>
        <p:nvSpPr>
          <p:cNvPr id="198" name="Google Shape;198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UI/UX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Relative spacing of elements on screen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Did not consider mobile usage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Prettier visuals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Splash page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Code refactoring/maintainability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Could have used flask-restless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District model page - dynamic map load time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puzzled us?</a:t>
            </a:r>
            <a:endParaRPr/>
          </a:p>
        </p:txBody>
      </p:sp>
      <p:sp>
        <p:nvSpPr>
          <p:cNvPr id="204" name="Google Shape;204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How to get started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Asynchronous API requests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Searching Data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D3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Gitlab CI setup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 Team - PutItInPark</a:t>
            </a:r>
            <a:endParaRPr/>
          </a:p>
        </p:txBody>
      </p:sp>
      <p:sp>
        <p:nvSpPr>
          <p:cNvPr id="210" name="Google Shape;210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9500" y="1619250"/>
            <a:ext cx="19050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they do well?</a:t>
            </a:r>
            <a:endParaRPr/>
          </a:p>
        </p:txBody>
      </p:sp>
      <p:sp>
        <p:nvSpPr>
          <p:cNvPr id="217" name="Google Shape;217;p2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UI/UX is great 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On mouse hovering over cards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Overall look and feel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Buttons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Visualizations located on model pages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Pagination has 5 pages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Communicating on user stories was very thorough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Made site mobile friendly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learn from their website?</a:t>
            </a:r>
            <a:endParaRPr/>
          </a:p>
        </p:txBody>
      </p:sp>
      <p:sp>
        <p:nvSpPr>
          <p:cNvPr id="223" name="Google Shape;223;p2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gains: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Hovering effect over cards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Using entire space for the instance page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Use of icons(search icon, loading icon)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/>
              <a:t>Website specific: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Central USA has the most frequency of parks + recreational activities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can they do better?</a:t>
            </a:r>
            <a:endParaRPr/>
          </a:p>
        </p:txBody>
      </p:sp>
      <p:sp>
        <p:nvSpPr>
          <p:cNvPr id="229" name="Google Shape;229;p2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Meeting phase requirements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API subdomain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Model page search results sometimes do not contain search term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National Parks search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puzzles us?</a:t>
            </a:r>
            <a:endParaRPr/>
          </a:p>
        </p:txBody>
      </p:sp>
      <p:sp>
        <p:nvSpPr>
          <p:cNvPr id="235" name="Google Shape;235;p28"/>
          <p:cNvSpPr txBox="1"/>
          <p:nvPr>
            <p:ph idx="1" type="body"/>
          </p:nvPr>
        </p:nvSpPr>
        <p:spPr>
          <a:xfrm>
            <a:off x="819150" y="17121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Technical puzzles:</a:t>
            </a:r>
            <a:endParaRPr sz="1400"/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How the model specific search works?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Possibly not correctly matching (ex) acadia in National Parks and tenn in States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No highlighting search terms on model specific search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Website down at one point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Website specific:</a:t>
            </a:r>
            <a:endParaRPr sz="1400"/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Why does Central USA have such low visitor count despite having the most parks + recreational activities?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/>
          <p:nvPr>
            <p:ph type="title"/>
          </p:nvPr>
        </p:nvSpPr>
        <p:spPr>
          <a:xfrm>
            <a:off x="3390875" y="2094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241" name="Google Shape;241;p29"/>
          <p:cNvSpPr txBox="1"/>
          <p:nvPr>
            <p:ph idx="1" type="body"/>
          </p:nvPr>
        </p:nvSpPr>
        <p:spPr>
          <a:xfrm>
            <a:off x="-3359925" y="1905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"/>
          <p:cNvSpPr txBox="1"/>
          <p:nvPr>
            <p:ph type="title"/>
          </p:nvPr>
        </p:nvSpPr>
        <p:spPr>
          <a:xfrm>
            <a:off x="476250" y="2094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team!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4"/>
          <p:cNvSpPr txBox="1"/>
          <p:nvPr>
            <p:ph idx="1" type="body"/>
          </p:nvPr>
        </p:nvSpPr>
        <p:spPr>
          <a:xfrm>
            <a:off x="819150" y="1990725"/>
            <a:ext cx="77319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    Chris Chasteen                  Gyuwon Kim                     Shub Trivedi                      Brian Dyck               Nithin Pingilli</a:t>
            </a:r>
            <a:endParaRPr/>
          </a:p>
        </p:txBody>
      </p:sp>
      <p:pic>
        <p:nvPicPr>
          <p:cNvPr id="137" name="Google Shape;13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113" y="1755550"/>
            <a:ext cx="1469851" cy="146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06538" y="1755550"/>
            <a:ext cx="1469850" cy="146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23963" y="1753499"/>
            <a:ext cx="1469850" cy="147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41388" y="1766950"/>
            <a:ext cx="1469850" cy="146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11238" y="1766950"/>
            <a:ext cx="1469852" cy="1469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819150" y="8814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Site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819150" y="1990725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b="1" lang="en"/>
              <a:t>4 sprints</a:t>
            </a:r>
            <a:endParaRPr b="1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➢"/>
            </a:pPr>
            <a:r>
              <a:rPr i="1" lang="en" sz="1150"/>
              <a:t>Phase 1</a:t>
            </a:r>
            <a:r>
              <a:rPr lang="en" sz="1150"/>
              <a:t>: </a:t>
            </a:r>
            <a:r>
              <a:rPr lang="en" sz="1150"/>
              <a:t>Basic Static Website</a:t>
            </a:r>
            <a:endParaRPr sz="1150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➢"/>
            </a:pPr>
            <a:r>
              <a:rPr i="1" lang="en" sz="1150"/>
              <a:t>Phase 2</a:t>
            </a:r>
            <a:endParaRPr i="1" sz="1150"/>
          </a:p>
          <a:p>
            <a:pPr indent="-301625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■"/>
            </a:pPr>
            <a:r>
              <a:rPr lang="en" sz="1150"/>
              <a:t>Dynamic React Web Application</a:t>
            </a:r>
            <a:endParaRPr sz="1150"/>
          </a:p>
          <a:p>
            <a:pPr indent="-301625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■"/>
            </a:pPr>
            <a:r>
              <a:rPr lang="en" sz="1150"/>
              <a:t>RESTful API</a:t>
            </a:r>
            <a:endParaRPr sz="1150"/>
          </a:p>
          <a:p>
            <a:pPr indent="-301625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■"/>
            </a:pPr>
            <a:r>
              <a:rPr lang="en" sz="1150"/>
              <a:t>PostGres DB</a:t>
            </a:r>
            <a:endParaRPr sz="1150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➢"/>
            </a:pPr>
            <a:r>
              <a:rPr i="1" lang="en" sz="1150"/>
              <a:t>Phase 3</a:t>
            </a:r>
            <a:r>
              <a:rPr lang="en" sz="1150"/>
              <a:t>: </a:t>
            </a:r>
            <a:r>
              <a:rPr lang="en" sz="1150"/>
              <a:t>Sorting, Searching, Filtering</a:t>
            </a:r>
            <a:endParaRPr sz="1150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➢"/>
            </a:pPr>
            <a:r>
              <a:rPr i="1" lang="en" sz="1150"/>
              <a:t>Phase 4</a:t>
            </a:r>
            <a:r>
              <a:rPr lang="en" sz="1150"/>
              <a:t>: </a:t>
            </a:r>
            <a:r>
              <a:rPr lang="en" sz="1150"/>
              <a:t>Visualizations</a:t>
            </a:r>
            <a:endParaRPr sz="1150"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4882900" y="1990725"/>
            <a:ext cx="37530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b="1" lang="en"/>
              <a:t>Models</a:t>
            </a:r>
            <a:endParaRPr b="1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➢"/>
            </a:pPr>
            <a:r>
              <a:rPr i="1" lang="en" sz="1150"/>
              <a:t>Districts</a:t>
            </a:r>
            <a:endParaRPr i="1" sz="1150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➢"/>
            </a:pPr>
            <a:r>
              <a:rPr i="1" lang="en" sz="1150"/>
              <a:t>Representatives</a:t>
            </a:r>
            <a:endParaRPr i="1" sz="1150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➢"/>
            </a:pPr>
            <a:r>
              <a:rPr i="1" lang="en" sz="1150"/>
              <a:t>Legislation</a:t>
            </a:r>
            <a:endParaRPr i="1" sz="115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b="1" lang="en"/>
              <a:t>Links</a:t>
            </a:r>
            <a:endParaRPr b="1"/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➢"/>
            </a:pPr>
            <a:r>
              <a:rPr lang="en" sz="1150">
                <a:solidFill>
                  <a:srgbClr val="007BFF"/>
                </a:solidFill>
                <a:highlight>
                  <a:srgbClr val="FFFFFF"/>
                </a:highlight>
                <a:uFill>
                  <a:noFill/>
                </a:uFill>
                <a:hlinkClick r:id="rId3"/>
              </a:rPr>
              <a:t>FoodMeOnce GitLab Repository</a:t>
            </a:r>
            <a:endParaRPr sz="1150">
              <a:solidFill>
                <a:srgbClr val="007BFF"/>
              </a:solidFill>
              <a:highlight>
                <a:srgbClr val="FFFFFF"/>
              </a:highlight>
            </a:endParaRPr>
          </a:p>
          <a:p>
            <a:pPr indent="-30162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50"/>
              <a:buChar char="➢"/>
            </a:pPr>
            <a:r>
              <a:rPr lang="en" sz="1150">
                <a:solidFill>
                  <a:srgbClr val="007BFF"/>
                </a:solidFill>
                <a:highlight>
                  <a:srgbClr val="FFFFFF"/>
                </a:highlight>
                <a:uFill>
                  <a:noFill/>
                </a:uFill>
                <a:hlinkClick r:id="rId4"/>
              </a:rPr>
              <a:t>FoodMeOnce API Documentation</a:t>
            </a:r>
            <a:endParaRPr b="1" sz="1150"/>
          </a:p>
        </p:txBody>
      </p:sp>
      <p:cxnSp>
        <p:nvCxnSpPr>
          <p:cNvPr id="149" name="Google Shape;149;p15"/>
          <p:cNvCxnSpPr/>
          <p:nvPr/>
        </p:nvCxnSpPr>
        <p:spPr>
          <a:xfrm>
            <a:off x="4572000" y="2055600"/>
            <a:ext cx="0" cy="247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FoodMeOnce?</a:t>
            </a:r>
            <a:endParaRPr/>
          </a:p>
        </p:txBody>
      </p:sp>
      <p:sp>
        <p:nvSpPr>
          <p:cNvPr id="155" name="Google Shape;155;p16"/>
          <p:cNvSpPr txBox="1"/>
          <p:nvPr>
            <p:ph idx="1" type="body"/>
          </p:nvPr>
        </p:nvSpPr>
        <p:spPr>
          <a:xfrm>
            <a:off x="819150" y="18662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</a:pPr>
            <a:r>
              <a:rPr lang="en" sz="1400">
                <a:solidFill>
                  <a:srgbClr val="000000"/>
                </a:solidFill>
              </a:rPr>
              <a:t>Web Platform to allow users to gather information on food security throughout US Congressional Districts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</a:pPr>
            <a:r>
              <a:rPr lang="en" sz="1400">
                <a:solidFill>
                  <a:srgbClr val="000000"/>
                </a:solidFill>
              </a:rPr>
              <a:t>By combining Disparate Data sources we provide a well rounded perspective on food </a:t>
            </a:r>
            <a:r>
              <a:rPr lang="en" sz="1400">
                <a:solidFill>
                  <a:srgbClr val="000000"/>
                </a:solidFill>
              </a:rPr>
              <a:t>security</a:t>
            </a:r>
            <a:r>
              <a:rPr lang="en" sz="1400">
                <a:solidFill>
                  <a:srgbClr val="000000"/>
                </a:solidFill>
              </a:rPr>
              <a:t> in relation to political representation and legislation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❖"/>
            </a:pPr>
            <a:r>
              <a:rPr lang="en" sz="1400">
                <a:solidFill>
                  <a:srgbClr val="000000"/>
                </a:solidFill>
              </a:rPr>
              <a:t>Generates Easy to understand Visualizations to allow a quick grasp of Congressional food support using various </a:t>
            </a:r>
            <a:r>
              <a:rPr lang="en" sz="1400">
                <a:solidFill>
                  <a:srgbClr val="000000"/>
                </a:solidFill>
              </a:rPr>
              <a:t>dimensions</a:t>
            </a:r>
            <a:r>
              <a:rPr lang="en" sz="1400">
                <a:solidFill>
                  <a:srgbClr val="000000"/>
                </a:solidFill>
              </a:rPr>
              <a:t> such as population, race, and representation.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7"/>
          <p:cNvSpPr txBox="1"/>
          <p:nvPr>
            <p:ph type="title"/>
          </p:nvPr>
        </p:nvSpPr>
        <p:spPr>
          <a:xfrm>
            <a:off x="819150" y="3526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</p:txBody>
      </p:sp>
      <p:sp>
        <p:nvSpPr>
          <p:cNvPr id="161" name="Google Shape;161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17"/>
          <p:cNvPicPr preferRelativeResize="0"/>
          <p:nvPr/>
        </p:nvPicPr>
        <p:blipFill rotWithShape="1">
          <a:blip r:embed="rId3">
            <a:alphaModFix/>
          </a:blip>
          <a:srcRect b="0" l="0" r="0" t="52405"/>
          <a:stretch/>
        </p:blipFill>
        <p:spPr>
          <a:xfrm>
            <a:off x="4488125" y="1500201"/>
            <a:ext cx="3836725" cy="293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7"/>
          <p:cNvPicPr preferRelativeResize="0"/>
          <p:nvPr/>
        </p:nvPicPr>
        <p:blipFill rotWithShape="1">
          <a:blip r:embed="rId3">
            <a:alphaModFix/>
          </a:blip>
          <a:srcRect b="47753" l="0" r="0" t="0"/>
          <a:stretch/>
        </p:blipFill>
        <p:spPr>
          <a:xfrm>
            <a:off x="819150" y="1283537"/>
            <a:ext cx="3752851" cy="31551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 stack</a:t>
            </a:r>
            <a:endParaRPr/>
          </a:p>
        </p:txBody>
      </p:sp>
      <p:sp>
        <p:nvSpPr>
          <p:cNvPr id="169" name="Google Shape;169;p18"/>
          <p:cNvSpPr txBox="1"/>
          <p:nvPr>
            <p:ph idx="1" type="body"/>
          </p:nvPr>
        </p:nvSpPr>
        <p:spPr>
          <a:xfrm>
            <a:off x="819150" y="1809500"/>
            <a:ext cx="2095500" cy="24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C1E29"/>
                </a:solidFill>
              </a:rPr>
              <a:t>Front-end framework</a:t>
            </a:r>
            <a:endParaRPr b="1">
              <a:solidFill>
                <a:srgbClr val="1C1E29"/>
              </a:solidFill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Char char="❖"/>
            </a:pPr>
            <a:r>
              <a:rPr lang="en" sz="1150">
                <a:solidFill>
                  <a:srgbClr val="1C1E29"/>
                </a:solidFill>
              </a:rPr>
              <a:t>React Javascript </a:t>
            </a:r>
            <a:endParaRPr sz="1150">
              <a:solidFill>
                <a:srgbClr val="1C1E29"/>
              </a:solidFill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Char char="❖"/>
            </a:pPr>
            <a:r>
              <a:rPr lang="en" sz="1150">
                <a:solidFill>
                  <a:srgbClr val="1C1E29"/>
                </a:solidFill>
              </a:rPr>
              <a:t>Bootstrap and CSS </a:t>
            </a:r>
            <a:endParaRPr sz="1150">
              <a:solidFill>
                <a:srgbClr val="1C1E29"/>
              </a:solidFill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Char char="❖"/>
            </a:pPr>
            <a:r>
              <a:rPr lang="en" sz="1150">
                <a:solidFill>
                  <a:srgbClr val="1C1E29"/>
                </a:solidFill>
              </a:rPr>
              <a:t>Selenium</a:t>
            </a:r>
            <a:endParaRPr sz="1150">
              <a:solidFill>
                <a:srgbClr val="1C1E29"/>
              </a:solidFill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Char char="❖"/>
            </a:pPr>
            <a:r>
              <a:rPr lang="en" sz="1150">
                <a:solidFill>
                  <a:srgbClr val="1C1E29"/>
                </a:solidFill>
              </a:rPr>
              <a:t>Mocha</a:t>
            </a:r>
            <a:endParaRPr sz="1150">
              <a:solidFill>
                <a:srgbClr val="1C1E29"/>
              </a:solidFill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Char char="❖"/>
            </a:pPr>
            <a:r>
              <a:rPr lang="en" sz="1150">
                <a:solidFill>
                  <a:srgbClr val="1C1E29"/>
                </a:solidFill>
              </a:rPr>
              <a:t>D3</a:t>
            </a:r>
            <a:endParaRPr sz="1150">
              <a:solidFill>
                <a:srgbClr val="1C1E2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8"/>
          <p:cNvSpPr txBox="1"/>
          <p:nvPr/>
        </p:nvSpPr>
        <p:spPr>
          <a:xfrm>
            <a:off x="6161475" y="1800200"/>
            <a:ext cx="2400300" cy="24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Backend</a:t>
            </a:r>
            <a:endParaRPr b="1" sz="1300">
              <a:solidFill>
                <a:srgbClr val="1C1E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Font typeface="Calibri"/>
              <a:buChar char="❖"/>
            </a:pPr>
            <a:r>
              <a:rPr lang="en" sz="115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Amazon S3 </a:t>
            </a:r>
            <a:endParaRPr sz="1200">
              <a:solidFill>
                <a:srgbClr val="1C1E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Domain</a:t>
            </a:r>
            <a:endParaRPr sz="1300">
              <a:solidFill>
                <a:srgbClr val="1C1E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Calibri"/>
              <a:buChar char="❖"/>
            </a:pPr>
            <a:r>
              <a:rPr lang="en" sz="115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NameCheap</a:t>
            </a:r>
            <a:endParaRPr sz="1150"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Calibri"/>
              <a:buChar char="❖"/>
            </a:pPr>
            <a:r>
              <a:rPr lang="en" sz="1150">
                <a:latin typeface="Calibri"/>
                <a:ea typeface="Calibri"/>
                <a:cs typeface="Calibri"/>
                <a:sym typeface="Calibri"/>
              </a:rPr>
              <a:t>Route53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Others </a:t>
            </a:r>
            <a:endParaRPr b="1" sz="1300">
              <a:solidFill>
                <a:srgbClr val="1C1E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Font typeface="Calibri"/>
              <a:buChar char="❖"/>
            </a:pPr>
            <a:r>
              <a:rPr lang="en" sz="115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Gitlab</a:t>
            </a:r>
            <a:endParaRPr sz="1150">
              <a:solidFill>
                <a:srgbClr val="1C1E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Font typeface="Calibri"/>
              <a:buChar char="❖"/>
            </a:pPr>
            <a:r>
              <a:rPr lang="en" sz="115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LucidChart </a:t>
            </a:r>
            <a:endParaRPr sz="1150">
              <a:solidFill>
                <a:srgbClr val="1C1E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Font typeface="Calibri"/>
              <a:buChar char="❖"/>
            </a:pPr>
            <a:r>
              <a:rPr lang="en" sz="115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Docker</a:t>
            </a:r>
            <a:endParaRPr sz="1150">
              <a:solidFill>
                <a:srgbClr val="1C1E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Font typeface="Calibri"/>
              <a:buChar char="❖"/>
            </a:pPr>
            <a:r>
              <a:rPr lang="en" sz="115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Gitlab CI/CD</a:t>
            </a:r>
            <a:endParaRPr sz="1150">
              <a:solidFill>
                <a:srgbClr val="1C1E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3292050" y="1805450"/>
            <a:ext cx="2559900" cy="24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Calibri"/>
                <a:ea typeface="Calibri"/>
                <a:cs typeface="Calibri"/>
                <a:sym typeface="Calibri"/>
              </a:rPr>
              <a:t>Back-End Tools</a:t>
            </a:r>
            <a:endParaRPr b="1" sz="1300"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Calibri"/>
              <a:buChar char="❖"/>
            </a:pPr>
            <a:r>
              <a:rPr lang="en" sz="1150">
                <a:latin typeface="Calibri"/>
                <a:ea typeface="Calibri"/>
                <a:cs typeface="Calibri"/>
                <a:sym typeface="Calibri"/>
              </a:rPr>
              <a:t>PostgreSQL</a:t>
            </a:r>
            <a:endParaRPr sz="1150"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Calibri"/>
              <a:buChar char="❖"/>
            </a:pPr>
            <a:r>
              <a:rPr lang="en" sz="1150">
                <a:latin typeface="Calibri"/>
                <a:ea typeface="Calibri"/>
                <a:cs typeface="Calibri"/>
                <a:sym typeface="Calibri"/>
              </a:rPr>
              <a:t>POSTMAN</a:t>
            </a:r>
            <a:endParaRPr sz="1150"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Calibri"/>
              <a:buChar char="❖"/>
            </a:pPr>
            <a:r>
              <a:rPr lang="en" sz="1150">
                <a:latin typeface="Calibri"/>
                <a:ea typeface="Calibri"/>
                <a:cs typeface="Calibri"/>
                <a:sym typeface="Calibri"/>
              </a:rPr>
              <a:t>SQLAlchemy</a:t>
            </a:r>
            <a:endParaRPr sz="1150"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Calibri"/>
              <a:buChar char="❖"/>
            </a:pPr>
            <a:r>
              <a:rPr lang="en" sz="1150">
                <a:latin typeface="Calibri"/>
                <a:ea typeface="Calibri"/>
                <a:cs typeface="Calibri"/>
                <a:sym typeface="Calibri"/>
              </a:rPr>
              <a:t>Flask</a:t>
            </a:r>
            <a:endParaRPr sz="1150"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Calibri"/>
              <a:buChar char="❖"/>
            </a:pPr>
            <a:r>
              <a:rPr lang="en" sz="1150">
                <a:latin typeface="Calibri"/>
                <a:ea typeface="Calibri"/>
                <a:cs typeface="Calibri"/>
                <a:sym typeface="Calibri"/>
              </a:rPr>
              <a:t>Python</a:t>
            </a:r>
            <a:endParaRPr sz="1200">
              <a:solidFill>
                <a:srgbClr val="1C1E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IDEs</a:t>
            </a:r>
            <a:endParaRPr b="1" sz="1300">
              <a:solidFill>
                <a:srgbClr val="1C1E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Font typeface="Calibri"/>
              <a:buChar char="❖"/>
            </a:pPr>
            <a:r>
              <a:rPr lang="en" sz="115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Pycharm IDE</a:t>
            </a:r>
            <a:endParaRPr sz="1150">
              <a:solidFill>
                <a:srgbClr val="1C1E2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16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C1E29"/>
              </a:buClr>
              <a:buSzPts val="1150"/>
              <a:buFont typeface="Calibri"/>
              <a:buChar char="❖"/>
            </a:pPr>
            <a:r>
              <a:rPr lang="en" sz="1150">
                <a:solidFill>
                  <a:srgbClr val="1C1E29"/>
                </a:solidFill>
                <a:latin typeface="Calibri"/>
                <a:ea typeface="Calibri"/>
                <a:cs typeface="Calibri"/>
                <a:sym typeface="Calibri"/>
              </a:rPr>
              <a:t>VSCode</a:t>
            </a:r>
            <a:endParaRPr sz="11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2" name="Google Shape;172;p18"/>
          <p:cNvCxnSpPr/>
          <p:nvPr/>
        </p:nvCxnSpPr>
        <p:spPr>
          <a:xfrm>
            <a:off x="2893225" y="1897600"/>
            <a:ext cx="21300" cy="276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18"/>
          <p:cNvCxnSpPr/>
          <p:nvPr/>
        </p:nvCxnSpPr>
        <p:spPr>
          <a:xfrm flipH="1">
            <a:off x="5572100" y="1897600"/>
            <a:ext cx="2400" cy="277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type="title"/>
          </p:nvPr>
        </p:nvSpPr>
        <p:spPr>
          <a:xfrm>
            <a:off x="819150" y="15421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Demonstration</a:t>
            </a:r>
            <a:endParaRPr b="1"/>
          </a:p>
        </p:txBody>
      </p:sp>
      <p:sp>
        <p:nvSpPr>
          <p:cNvPr id="179" name="Google Shape;179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19">
            <a:hlinkClick r:id="rId3"/>
          </p:cNvPr>
          <p:cNvPicPr preferRelativeResize="0"/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>
            <a:off x="3624850" y="1542125"/>
            <a:ext cx="1894300" cy="189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do well?</a:t>
            </a:r>
            <a:endParaRPr/>
          </a:p>
        </p:txBody>
      </p:sp>
      <p:sp>
        <p:nvSpPr>
          <p:cNvPr id="186" name="Google Shape;186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Made website dynamic in phase 1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Searching, Sorting, Filtering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Getting each phase reviewed by the TAs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Well paced throughout each phase of the project.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Gitlab Issue Board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Communication with our Customer team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we learn?</a:t>
            </a:r>
            <a:endParaRPr/>
          </a:p>
        </p:txBody>
      </p:sp>
      <p:sp>
        <p:nvSpPr>
          <p:cNvPr id="192" name="Google Shape;192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E2E website building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Deploying and hosting in AWS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Designing an API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Domains and subdomains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➢"/>
            </a:pPr>
            <a:r>
              <a:rPr lang="en"/>
              <a:t>Database design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React and Flask frameworks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Postman API documentation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"/>
              <a:t>Importance of code readability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